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75" r:id="rId5"/>
    <p:sldId id="256" r:id="rId6"/>
    <p:sldId id="285" r:id="rId7"/>
    <p:sldId id="286" r:id="rId8"/>
    <p:sldId id="288" r:id="rId9"/>
    <p:sldId id="287" r:id="rId10"/>
    <p:sldId id="293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5" r:id="rId20"/>
    <p:sldId id="304" r:id="rId21"/>
    <p:sldId id="303" r:id="rId22"/>
    <p:sldId id="276" r:id="rId23"/>
    <p:sldId id="277" r:id="rId24"/>
    <p:sldId id="265" r:id="rId25"/>
    <p:sldId id="266" r:id="rId26"/>
    <p:sldId id="294" r:id="rId27"/>
    <p:sldId id="284" r:id="rId28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34655D-008F-43F0-914A-07E542455090}">
          <p14:sldIdLst>
            <p14:sldId id="275"/>
          </p14:sldIdLst>
        </p14:section>
        <p14:section name="Раздел без заголовка" id="{90E8A14E-AB8D-46C8-8570-E253DD1DB5E3}">
          <p14:sldIdLst>
            <p14:sldId id="256"/>
            <p14:sldId id="285"/>
            <p14:sldId id="286"/>
            <p14:sldId id="288"/>
            <p14:sldId id="287"/>
            <p14:sldId id="293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5"/>
            <p14:sldId id="304"/>
            <p14:sldId id="303"/>
            <p14:sldId id="276"/>
            <p14:sldId id="277"/>
            <p14:sldId id="265"/>
            <p14:sldId id="266"/>
            <p14:sldId id="294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50C"/>
    <a:srgbClr val="0033CC"/>
    <a:srgbClr val="3333CC"/>
    <a:srgbClr val="AC5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howGuides="1">
      <p:cViewPr varScale="1">
        <p:scale>
          <a:sx n="58" d="100"/>
          <a:sy n="58" d="100"/>
        </p:scale>
        <p:origin x="792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1A8D7CD-8991-473A-98DD-9481C69F516C}" type="datetime1">
              <a:rPr lang="ru-RU" smtClean="0"/>
              <a:t>07.06.2021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89E2E-5006-462F-9CFF-40BE8892199F}" type="datetime1">
              <a:rPr lang="ru-RU" smtClean="0"/>
              <a:pPr/>
              <a:t>07.06.2021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noProof="0" smtClean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02786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8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243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10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208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84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53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54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E16CEF-AC5B-42BB-9B5C-3F5C129EE385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E3BC98-AC20-44D7-B31B-741D94421E8A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E6B1BB-11B2-478C-BB88-B881052AEEAF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3AA50F-AE81-4E26-9FFD-77C3D6D5BE1B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A8E07-A75E-45F1-8A6C-9235BD88DF9C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7C4FEC-088D-4306-B276-D95B6BC6BAB4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C60B63-AFB0-4FB2-BBAD-BA8817FA9157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FBB0D7-67EA-45B8-A60E-646525B9E11B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ECEE31-C0C7-429A-84C7-F7D90EEB318E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17D1F5-1ABC-4D31-B989-A643D8A4088E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B349FA9-B729-406C-A5AB-4B7EF8F14D2F}" type="datetime1">
              <a:rPr lang="ru-RU" noProof="0" smtClean="0"/>
              <a:t>07.06.2021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AEAE4A8-A6E5-453E-B946-FB774B73F48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" y="1"/>
            <a:ext cx="12188824" cy="764703"/>
          </a:xfrm>
        </p:spPr>
        <p:txBody>
          <a:bodyPr>
            <a:normAutofit/>
          </a:bodyPr>
          <a:lstStyle/>
          <a:p>
            <a:r>
              <a:rPr lang="ru-RU" sz="4800" dirty="0"/>
              <a:t>ТСЖ «На Комендантском»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861739"/>
            <a:ext cx="5029201" cy="1224136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2021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182911"/>
            <a:ext cx="12188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Материалы к Общему собранию многоквартирного дома по адресу : </a:t>
            </a:r>
          </a:p>
          <a:p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Санкт-Петербург, Комендантский пр. д.12, корп.1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8908" y="233262"/>
            <a:ext cx="1483428" cy="1256953"/>
          </a:xfrm>
          <a:prstGeom prst="rect">
            <a:avLst/>
          </a:prstGeom>
          <a:effectLst>
            <a:glow rad="127000">
              <a:schemeClr val="accent1">
                <a:lumMod val="7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1635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36805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10</a:t>
            </a:fld>
            <a:endParaRPr lang="ru-RU" noProof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876" y="620688"/>
            <a:ext cx="9453337" cy="381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69624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11</a:t>
            </a:fld>
            <a:endParaRPr lang="ru-RU" noProof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924" y="0"/>
            <a:ext cx="93238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6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35135" y="6561513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12</a:t>
            </a:fld>
            <a:endParaRPr lang="ru-RU" noProof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739" y="0"/>
            <a:ext cx="93813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11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38411" y="0"/>
            <a:ext cx="11233248" cy="47667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БЮДЖЕТ на </a:t>
            </a:r>
            <a:r>
              <a:rPr lang="ru-RU" sz="2400" dirty="0">
                <a:solidFill>
                  <a:srgbClr val="FF0000"/>
                </a:solidFill>
              </a:rPr>
              <a:t>2021</a:t>
            </a:r>
            <a:r>
              <a:rPr lang="ru-RU" sz="2400" dirty="0"/>
              <a:t> год. Расходы, финансируемые за счет коммунальных платежей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62058" y="6595195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13</a:t>
            </a:fld>
            <a:endParaRPr lang="ru-RU" noProof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973" y="440743"/>
            <a:ext cx="8505010" cy="641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3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87123" y="6453336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14</a:t>
            </a:fld>
            <a:endParaRPr lang="ru-RU" noProof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0"/>
            <a:ext cx="81883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4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77788" y="115888"/>
            <a:ext cx="11380688" cy="9368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50"/>
                </a:solidFill>
              </a:rPr>
              <a:t>Доходы от коммерческой деятельности ТСЖ в 2021 году. </a:t>
            </a:r>
            <a:br>
              <a:rPr lang="ru-RU" sz="2400" b="1" dirty="0">
                <a:solidFill>
                  <a:srgbClr val="00B050"/>
                </a:solidFill>
              </a:rPr>
            </a:br>
            <a:r>
              <a:rPr lang="ru-RU" sz="2400" b="1" dirty="0">
                <a:solidFill>
                  <a:srgbClr val="00B050"/>
                </a:solidFill>
              </a:rPr>
              <a:t>Направления расходования средств.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35135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15</a:t>
            </a:fld>
            <a:endParaRPr lang="ru-RU" noProof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18" y="1306600"/>
            <a:ext cx="12008588" cy="42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0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69624" y="6453336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16</a:t>
            </a:fld>
            <a:endParaRPr lang="ru-RU" noProof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964" y="535169"/>
            <a:ext cx="8338635" cy="6322831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38411" y="0"/>
            <a:ext cx="11233248" cy="47667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БЮДЖЕТ на </a:t>
            </a:r>
            <a:r>
              <a:rPr lang="ru-RU" sz="2400" dirty="0">
                <a:solidFill>
                  <a:srgbClr val="FF0000"/>
                </a:solidFill>
              </a:rPr>
              <a:t>2022</a:t>
            </a:r>
            <a:r>
              <a:rPr lang="ru-RU" sz="2400" dirty="0"/>
              <a:t> год. Расходы, финансируемые за счет коммунальных платежей </a:t>
            </a:r>
          </a:p>
        </p:txBody>
      </p:sp>
    </p:spTree>
    <p:extLst>
      <p:ext uri="{BB962C8B-B14F-4D97-AF65-F5344CB8AC3E}">
        <p14:creationId xmlns:p14="http://schemas.microsoft.com/office/powerpoint/2010/main" val="86244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69624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17</a:t>
            </a:fld>
            <a:endParaRPr lang="ru-RU" noProof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142" y="0"/>
            <a:ext cx="7966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3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18948" y="655880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18</a:t>
            </a:fld>
            <a:endParaRPr lang="ru-RU" noProof="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8" y="1306600"/>
            <a:ext cx="12008588" cy="42448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77788" y="115888"/>
            <a:ext cx="11380688" cy="9368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50"/>
                </a:solidFill>
              </a:rPr>
              <a:t>Доходы от коммерческой деятельности ТСЖ в 2022 году. </a:t>
            </a:r>
            <a:br>
              <a:rPr lang="ru-RU" sz="2400" b="1" dirty="0">
                <a:solidFill>
                  <a:srgbClr val="00B050"/>
                </a:solidFill>
              </a:rPr>
            </a:br>
            <a:r>
              <a:rPr lang="ru-RU" sz="2400" b="1" dirty="0">
                <a:solidFill>
                  <a:srgbClr val="00B050"/>
                </a:solidFill>
              </a:rPr>
              <a:t>Направления расходования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104351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52720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19</a:t>
            </a:fld>
            <a:endParaRPr lang="ru-RU" noProof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093" y="349000"/>
            <a:ext cx="9900638" cy="6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3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846940" y="6502757"/>
            <a:ext cx="1219201" cy="273049"/>
          </a:xfrm>
        </p:spPr>
        <p:txBody>
          <a:bodyPr/>
          <a:lstStyle/>
          <a:p>
            <a:pPr rtl="0"/>
            <a:r>
              <a:rPr lang="ru-RU" dirty="0"/>
              <a:t>2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844" y="188640"/>
            <a:ext cx="10369152" cy="658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69624" y="6569304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20</a:t>
            </a:fld>
            <a:endParaRPr lang="ru-RU" noProof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405" y="0"/>
            <a:ext cx="87480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5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969624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21</a:t>
            </a:fld>
            <a:endParaRPr lang="ru-RU" noProof="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72" y="153107"/>
            <a:ext cx="11684288" cy="668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918948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22</a:t>
            </a:fld>
            <a:endParaRPr lang="ru-RU" noProof="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181" y="0"/>
            <a:ext cx="93187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69624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23</a:t>
            </a:fld>
            <a:endParaRPr lang="ru-RU" noProof="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33" y="0"/>
            <a:ext cx="93319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756" y="533400"/>
            <a:ext cx="11161240" cy="2286000"/>
          </a:xfrm>
        </p:spPr>
        <p:txBody>
          <a:bodyPr>
            <a:normAutofit/>
          </a:bodyPr>
          <a:lstStyle/>
          <a:p>
            <a:r>
              <a:rPr lang="ru-RU" sz="6600" dirty="0"/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69624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24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3022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69624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3</a:t>
            </a:fld>
            <a:endParaRPr lang="ru-RU" noProof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66" y="230227"/>
            <a:ext cx="10105291" cy="639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1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69624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4</a:t>
            </a:fld>
            <a:endParaRPr lang="ru-RU" noProof="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940" y="216854"/>
            <a:ext cx="10105291" cy="664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1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48382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5</a:t>
            </a:fld>
            <a:endParaRPr lang="ru-RU" noProof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940" y="348213"/>
            <a:ext cx="10105291" cy="637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0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58844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6</a:t>
            </a:fld>
            <a:endParaRPr lang="ru-RU" noProof="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66" y="908720"/>
            <a:ext cx="10105291" cy="490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3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69624" y="6604432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7</a:t>
            </a:fld>
            <a:endParaRPr lang="ru-RU" noProof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5" y="0"/>
            <a:ext cx="107780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957419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8</a:t>
            </a:fld>
            <a:endParaRPr lang="ru-RU" noProof="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743" y="14793"/>
            <a:ext cx="9453337" cy="682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6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42258" y="6584951"/>
            <a:ext cx="1219201" cy="273049"/>
          </a:xfrm>
        </p:spPr>
        <p:txBody>
          <a:bodyPr/>
          <a:lstStyle/>
          <a:p>
            <a:pPr rtl="0"/>
            <a:fld id="{AAEAE4A8-A6E5-453E-B946-FB774B73F48C}" type="slidenum">
              <a:rPr lang="ru-RU" noProof="0" smtClean="0"/>
              <a:t>9</a:t>
            </a:fld>
            <a:endParaRPr lang="ru-RU" noProof="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743" y="377148"/>
            <a:ext cx="9453337" cy="610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3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Деловой контраст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70694_TF02895266.potx" id="{16432B4B-B661-4108-AF30-DE0EBB899A27}" vid="{278A82A8-3C16-41B1-979D-36A195C8C230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a4f35948-e619-41b3-aa29-22878b09cfd2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40262f94-9f35-4ac3-9a90-690165a166b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114</Words>
  <Application>Microsoft Office PowerPoint</Application>
  <PresentationFormat>Произвольный</PresentationFormat>
  <Paragraphs>39</Paragraphs>
  <Slides>24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Franklin Gothic Medium</vt:lpstr>
      <vt:lpstr>Деловой контраст 16x9</vt:lpstr>
      <vt:lpstr>ТСЖ «На Комендантском»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БЮДЖЕТ на 2021 год. Расходы, финансируемые за счет коммунальных платежей </vt:lpstr>
      <vt:lpstr>Презентация PowerPoint</vt:lpstr>
      <vt:lpstr>Доходы от коммерческой деятельности ТСЖ в 2021 году.  Направления расходования средств.</vt:lpstr>
      <vt:lpstr>БЮДЖЕТ на 2022 год. Расходы, финансируемые за счет коммунальных платежей </vt:lpstr>
      <vt:lpstr>Презентация PowerPoint</vt:lpstr>
      <vt:lpstr>Доходы от коммерческой деятельности ТСЖ в 2022 году.  Направления расходования средств.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Admin</dc:creator>
  <cp:lastModifiedBy>User</cp:lastModifiedBy>
  <cp:revision>69</cp:revision>
  <dcterms:created xsi:type="dcterms:W3CDTF">2019-03-18T13:18:58Z</dcterms:created>
  <dcterms:modified xsi:type="dcterms:W3CDTF">2021-06-07T14:48:08Z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